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9" r:id="rId3"/>
    <p:sldId id="268" r:id="rId4"/>
    <p:sldId id="257" r:id="rId5"/>
    <p:sldId id="258" r:id="rId6"/>
    <p:sldId id="259" r:id="rId7"/>
    <p:sldId id="260" r:id="rId8"/>
    <p:sldId id="261" r:id="rId9"/>
    <p:sldId id="262" r:id="rId10"/>
    <p:sldId id="263" r:id="rId11"/>
    <p:sldId id="264" r:id="rId12"/>
    <p:sldId id="265" r:id="rId13"/>
    <p:sldId id="266" r:id="rId14"/>
    <p:sldId id="26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0" d="100"/>
          <a:sy n="90" d="100"/>
        </p:scale>
        <p:origin x="124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C00EBA2C-1BD3-4A14-BE8E-0C22864DCD52}" type="datetimeFigureOut">
              <a:rPr lang="en-US" smtClean="0"/>
              <a:t>10/3/2018</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E2FE38F5-8A75-4B81-838F-3396FBA4433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00EBA2C-1BD3-4A14-BE8E-0C22864DCD52}" type="datetimeFigureOut">
              <a:rPr lang="en-US" smtClean="0"/>
              <a:t>10/3/2018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FE38F5-8A75-4B81-838F-3396FBA4433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C00EBA2C-1BD3-4A14-BE8E-0C22864DCD52}" type="datetimeFigureOut">
              <a:rPr lang="en-US" smtClean="0"/>
              <a:t>10/3/2018</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E2FE38F5-8A75-4B81-838F-3396FBA4433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C00EBA2C-1BD3-4A14-BE8E-0C22864DCD52}" type="datetimeFigureOut">
              <a:rPr lang="en-US" smtClean="0"/>
              <a:t>10/3/2018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E2FE38F5-8A75-4B81-838F-3396FBA4433A}"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C00EBA2C-1BD3-4A14-BE8E-0C22864DCD52}" type="datetimeFigureOut">
              <a:rPr lang="en-US" smtClean="0"/>
              <a:t>10/3/2018</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E2FE38F5-8A75-4B81-838F-3396FBA4433A}"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C00EBA2C-1BD3-4A14-BE8E-0C22864DCD52}" type="datetimeFigureOut">
              <a:rPr lang="en-US" smtClean="0"/>
              <a:t>10/3/2018</a:t>
            </a:fld>
            <a:endParaRPr lang="en-US"/>
          </a:p>
        </p:txBody>
      </p:sp>
      <p:sp>
        <p:nvSpPr>
          <p:cNvPr id="10" name="Slide Number Placeholder 9"/>
          <p:cNvSpPr>
            <a:spLocks noGrp="1"/>
          </p:cNvSpPr>
          <p:nvPr>
            <p:ph type="sldNum" sz="quarter" idx="16"/>
          </p:nvPr>
        </p:nvSpPr>
        <p:spPr/>
        <p:txBody>
          <a:bodyPr rtlCol="0"/>
          <a:lstStyle/>
          <a:p>
            <a:fld id="{E2FE38F5-8A75-4B81-838F-3396FBA4433A}"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C00EBA2C-1BD3-4A14-BE8E-0C22864DCD52}" type="datetimeFigureOut">
              <a:rPr lang="en-US" smtClean="0"/>
              <a:t>10/3/2018</a:t>
            </a:fld>
            <a:endParaRPr lang="en-US"/>
          </a:p>
        </p:txBody>
      </p:sp>
      <p:sp>
        <p:nvSpPr>
          <p:cNvPr id="12" name="Slide Number Placeholder 11"/>
          <p:cNvSpPr>
            <a:spLocks noGrp="1"/>
          </p:cNvSpPr>
          <p:nvPr>
            <p:ph type="sldNum" sz="quarter" idx="16"/>
          </p:nvPr>
        </p:nvSpPr>
        <p:spPr/>
        <p:txBody>
          <a:bodyPr rtlCol="0"/>
          <a:lstStyle/>
          <a:p>
            <a:fld id="{E2FE38F5-8A75-4B81-838F-3396FBA4433A}"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C00EBA2C-1BD3-4A14-BE8E-0C22864DCD52}" type="datetimeFigureOut">
              <a:rPr lang="en-US" smtClean="0"/>
              <a:t>10/3/2018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E2FE38F5-8A75-4B81-838F-3396FBA4433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0EBA2C-1BD3-4A14-BE8E-0C22864DCD52}" type="datetimeFigureOut">
              <a:rPr lang="en-US" smtClean="0"/>
              <a:t>10/3/2018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E2FE38F5-8A75-4B81-838F-3396FBA4433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C00EBA2C-1BD3-4A14-BE8E-0C22864DCD52}" type="datetimeFigureOut">
              <a:rPr lang="en-US" smtClean="0"/>
              <a:t>10/3/2018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E2FE38F5-8A75-4B81-838F-3396FBA4433A}"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C00EBA2C-1BD3-4A14-BE8E-0C22864DCD52}" type="datetimeFigureOut">
              <a:rPr lang="en-US" smtClean="0"/>
              <a:t>10/3/2018</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E2FE38F5-8A75-4B81-838F-3396FBA4433A}"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C00EBA2C-1BD3-4A14-BE8E-0C22864DCD52}" type="datetimeFigureOut">
              <a:rPr lang="en-US" smtClean="0"/>
              <a:t>10/3/2018</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E2FE38F5-8A75-4B81-838F-3396FBA4433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The Sophists</a:t>
            </a:r>
            <a:br>
              <a:rPr lang="en-US" dirty="0"/>
            </a:br>
            <a:br>
              <a:rPr lang="en-US" dirty="0"/>
            </a:br>
            <a:br>
              <a:rPr lang="en-US" dirty="0"/>
            </a:br>
            <a:r>
              <a:rPr lang="en-US" sz="2000" dirty="0"/>
              <a:t>Dr. Stephanie </a:t>
            </a:r>
            <a:r>
              <a:rPr lang="en-US" sz="2000" dirty="0" err="1"/>
              <a:t>Spoto</a:t>
            </a:r>
            <a:br>
              <a:rPr lang="en-US" sz="2000" dirty="0"/>
            </a:br>
            <a:r>
              <a:rPr lang="en-US" sz="2000" dirty="0"/>
              <a:t>sspoto@mpc.edu</a:t>
            </a:r>
            <a:br>
              <a:rPr lang="en-US" sz="2000" dirty="0"/>
            </a:br>
            <a:r>
              <a:rPr lang="en-US" sz="2000" dirty="0"/>
              <a:t>Monterey Peninsula College</a:t>
            </a:r>
            <a:endParaRPr lang="en-US" dirty="0"/>
          </a:p>
        </p:txBody>
      </p:sp>
      <p:sp>
        <p:nvSpPr>
          <p:cNvPr id="3" name="Subtitle 2"/>
          <p:cNvSpPr>
            <a:spLocks noGrp="1"/>
          </p:cNvSpPr>
          <p:nvPr>
            <p:ph type="subTitle" idx="1"/>
          </p:nvPr>
        </p:nvSpPr>
        <p:spPr/>
        <p:txBody>
          <a:bodyPr>
            <a:normAutofit fontScale="77500" lnSpcReduction="20000"/>
          </a:bodyPr>
          <a:lstStyle/>
          <a:p>
            <a:r>
              <a:rPr lang="en-US" dirty="0" err="1"/>
              <a:t>Gentrain</a:t>
            </a:r>
            <a:endParaRPr lang="en-US" dirty="0"/>
          </a:p>
          <a:p>
            <a:r>
              <a:rPr lang="en-US" dirty="0"/>
              <a:t>4 October 2018</a:t>
            </a:r>
          </a:p>
        </p:txBody>
      </p:sp>
    </p:spTree>
    <p:extLst>
      <p:ext uri="{BB962C8B-B14F-4D97-AF65-F5344CB8AC3E}">
        <p14:creationId xmlns:p14="http://schemas.microsoft.com/office/powerpoint/2010/main" val="32721168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69E127-FF94-4EF1-9C6A-19E3E86409D7}"/>
              </a:ext>
            </a:extLst>
          </p:cNvPr>
          <p:cNvSpPr>
            <a:spLocks noGrp="1"/>
          </p:cNvSpPr>
          <p:nvPr>
            <p:ph type="title"/>
          </p:nvPr>
        </p:nvSpPr>
        <p:spPr/>
        <p:txBody>
          <a:bodyPr/>
          <a:lstStyle/>
          <a:p>
            <a:r>
              <a:rPr lang="en-US" dirty="0"/>
              <a:t>Truth?</a:t>
            </a:r>
          </a:p>
        </p:txBody>
      </p:sp>
      <p:sp>
        <p:nvSpPr>
          <p:cNvPr id="3" name="Content Placeholder 2">
            <a:extLst>
              <a:ext uri="{FF2B5EF4-FFF2-40B4-BE49-F238E27FC236}">
                <a16:creationId xmlns:a16="http://schemas.microsoft.com/office/drawing/2014/main" id="{2CF1AA00-E672-42D7-BC5E-3155A4123ED0}"/>
              </a:ext>
            </a:extLst>
          </p:cNvPr>
          <p:cNvSpPr>
            <a:spLocks noGrp="1"/>
          </p:cNvSpPr>
          <p:nvPr>
            <p:ph sz="quarter" idx="1"/>
          </p:nvPr>
        </p:nvSpPr>
        <p:spPr/>
        <p:txBody>
          <a:bodyPr>
            <a:normAutofit fontScale="77500" lnSpcReduction="20000"/>
          </a:bodyPr>
          <a:lstStyle/>
          <a:p>
            <a:r>
              <a:rPr lang="en-US" dirty="0"/>
              <a:t>Though they were populists, this was not the primary challenge articulated against the Sophists</a:t>
            </a:r>
          </a:p>
          <a:p>
            <a:pPr lvl="1"/>
            <a:r>
              <a:rPr lang="en-US" dirty="0"/>
              <a:t>Philosophers concerned that they practiced </a:t>
            </a:r>
            <a:r>
              <a:rPr lang="en-US" dirty="0" err="1"/>
              <a:t>eristics</a:t>
            </a:r>
            <a:r>
              <a:rPr lang="en-US" dirty="0"/>
              <a:t> (debate) with no concern for truth</a:t>
            </a:r>
          </a:p>
          <a:p>
            <a:r>
              <a:rPr lang="en-US" dirty="0"/>
              <a:t>However, they wrote often on truth, but these works do not survive (both Protagoras and Antiphon)</a:t>
            </a:r>
          </a:p>
          <a:p>
            <a:r>
              <a:rPr lang="en-US" dirty="0"/>
              <a:t>What survives presents complex view on truth and views of the truth</a:t>
            </a:r>
          </a:p>
          <a:p>
            <a:pPr lvl="1"/>
            <a:r>
              <a:rPr lang="en-US" dirty="0"/>
              <a:t>Plato attacks the Sophists often in his work:</a:t>
            </a:r>
          </a:p>
          <a:p>
            <a:pPr lvl="2"/>
            <a:r>
              <a:rPr lang="en-US" dirty="0"/>
              <a:t>“Protagoras’s </a:t>
            </a:r>
            <a:r>
              <a:rPr lang="en-US" i="1" dirty="0"/>
              <a:t>Truth</a:t>
            </a:r>
            <a:r>
              <a:rPr lang="en-US" dirty="0"/>
              <a:t> is true to nobody” (</a:t>
            </a:r>
            <a:r>
              <a:rPr lang="en-US" i="1" dirty="0"/>
              <a:t>Theaetetus</a:t>
            </a:r>
            <a:r>
              <a:rPr lang="en-US" dirty="0"/>
              <a:t> I7Ic)</a:t>
            </a:r>
          </a:p>
          <a:p>
            <a:pPr lvl="2"/>
            <a:r>
              <a:rPr lang="en-US" dirty="0"/>
              <a:t>Rhetoric is false (</a:t>
            </a:r>
            <a:r>
              <a:rPr lang="en-US" i="1" dirty="0"/>
              <a:t>Gorgias</a:t>
            </a:r>
            <a:r>
              <a:rPr lang="en-US" dirty="0"/>
              <a:t> 458e— 459C, etc.)</a:t>
            </a:r>
          </a:p>
          <a:p>
            <a:pPr lvl="2"/>
            <a:r>
              <a:rPr lang="en-US" dirty="0"/>
              <a:t>More concerned with probability than truth ((</a:t>
            </a:r>
            <a:r>
              <a:rPr lang="en-US" i="1" dirty="0"/>
              <a:t>Phaedrus</a:t>
            </a:r>
            <a:r>
              <a:rPr lang="en-US" dirty="0"/>
              <a:t> 267a, 272d—273c)</a:t>
            </a:r>
          </a:p>
          <a:p>
            <a:r>
              <a:rPr lang="en-US" dirty="0"/>
              <a:t>What survives of their accounts of truth presents it as a value and even a goal, while recognizing it is primarily a judgement rather than a fact</a:t>
            </a:r>
          </a:p>
        </p:txBody>
      </p:sp>
    </p:spTree>
    <p:extLst>
      <p:ext uri="{BB962C8B-B14F-4D97-AF65-F5344CB8AC3E}">
        <p14:creationId xmlns:p14="http://schemas.microsoft.com/office/powerpoint/2010/main" val="12903485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489E1-B1F2-4F75-A722-2A7B27B9753E}"/>
              </a:ext>
            </a:extLst>
          </p:cNvPr>
          <p:cNvSpPr>
            <a:spLocks noGrp="1"/>
          </p:cNvSpPr>
          <p:nvPr>
            <p:ph type="title"/>
          </p:nvPr>
        </p:nvSpPr>
        <p:spPr>
          <a:xfrm>
            <a:off x="612648" y="228600"/>
            <a:ext cx="8153400" cy="990600"/>
          </a:xfrm>
        </p:spPr>
        <p:txBody>
          <a:bodyPr/>
          <a:lstStyle/>
          <a:p>
            <a:r>
              <a:rPr lang="en-US" dirty="0"/>
              <a:t>Man is the measure of things</a:t>
            </a:r>
          </a:p>
        </p:txBody>
      </p:sp>
      <p:sp>
        <p:nvSpPr>
          <p:cNvPr id="3" name="Content Placeholder 2">
            <a:extLst>
              <a:ext uri="{FF2B5EF4-FFF2-40B4-BE49-F238E27FC236}">
                <a16:creationId xmlns:a16="http://schemas.microsoft.com/office/drawing/2014/main" id="{E651E7C7-A43E-46B9-93CB-5BFB58867614}"/>
              </a:ext>
            </a:extLst>
          </p:cNvPr>
          <p:cNvSpPr>
            <a:spLocks noGrp="1"/>
          </p:cNvSpPr>
          <p:nvPr>
            <p:ph sz="quarter" idx="1"/>
          </p:nvPr>
        </p:nvSpPr>
        <p:spPr>
          <a:xfrm>
            <a:off x="33671" y="1600200"/>
            <a:ext cx="5224129" cy="5257800"/>
          </a:xfrm>
        </p:spPr>
        <p:txBody>
          <a:bodyPr>
            <a:normAutofit fontScale="92500" lnSpcReduction="10000"/>
          </a:bodyPr>
          <a:lstStyle/>
          <a:p>
            <a:r>
              <a:rPr lang="en-US" dirty="0"/>
              <a:t>Protagoras (b. c500 BCE) in Abdera</a:t>
            </a:r>
          </a:p>
          <a:p>
            <a:r>
              <a:rPr lang="en-US" dirty="0"/>
              <a:t>Famous for doctrine:  “Man is the measure of all things, of things that are that they are, and things that are not what they are not”</a:t>
            </a:r>
          </a:p>
          <a:p>
            <a:r>
              <a:rPr lang="en-US" dirty="0"/>
              <a:t>Interpretation: </a:t>
            </a:r>
            <a:r>
              <a:rPr lang="en-US" i="1" dirty="0"/>
              <a:t>each</a:t>
            </a:r>
            <a:r>
              <a:rPr lang="en-US" dirty="0"/>
              <a:t> man is the measure of all things, and when there are differences in judgement, there is no way of telling objective truth</a:t>
            </a:r>
          </a:p>
          <a:p>
            <a:r>
              <a:rPr lang="en-US" dirty="0"/>
              <a:t>Skeptical </a:t>
            </a:r>
            <a:r>
              <a:rPr lang="en-US" dirty="0">
                <a:sym typeface="Wingdings" panose="05000000000000000000" pitchFamily="2" charset="2"/>
              </a:rPr>
              <a:t> deception of senses</a:t>
            </a:r>
            <a:endParaRPr lang="en-US" dirty="0"/>
          </a:p>
        </p:txBody>
      </p:sp>
      <p:pic>
        <p:nvPicPr>
          <p:cNvPr id="4102" name="Picture 6" descr="Related image">
            <a:extLst>
              <a:ext uri="{FF2B5EF4-FFF2-40B4-BE49-F238E27FC236}">
                <a16:creationId xmlns:a16="http://schemas.microsoft.com/office/drawing/2014/main" id="{C7755B4D-3C85-4264-BEB2-7AB4284764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1111988"/>
            <a:ext cx="3802865" cy="3124200"/>
          </a:xfrm>
          <a:prstGeom prst="rect">
            <a:avLst/>
          </a:prstGeom>
          <a:noFill/>
          <a:extLst>
            <a:ext uri="{909E8E84-426E-40DD-AFC4-6F175D3DCCD1}">
              <a14:hiddenFill xmlns:a14="http://schemas.microsoft.com/office/drawing/2010/main">
                <a:solidFill>
                  <a:srgbClr val="FFFFFF"/>
                </a:solidFill>
              </a14:hiddenFill>
            </a:ext>
          </a:extLst>
        </p:spPr>
      </p:pic>
      <p:pic>
        <p:nvPicPr>
          <p:cNvPr id="4104" name="Picture 8" descr="Related image">
            <a:extLst>
              <a:ext uri="{FF2B5EF4-FFF2-40B4-BE49-F238E27FC236}">
                <a16:creationId xmlns:a16="http://schemas.microsoft.com/office/drawing/2014/main" id="{5A468F0F-A79B-4D5A-A0A7-7F72B94F6B0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4299" y="4000500"/>
            <a:ext cx="28575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0412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91C56-9F83-42E1-A0E2-CB585E673638}"/>
              </a:ext>
            </a:extLst>
          </p:cNvPr>
          <p:cNvSpPr>
            <a:spLocks noGrp="1"/>
          </p:cNvSpPr>
          <p:nvPr>
            <p:ph type="title"/>
          </p:nvPr>
        </p:nvSpPr>
        <p:spPr/>
        <p:txBody>
          <a:bodyPr/>
          <a:lstStyle/>
          <a:p>
            <a:r>
              <a:rPr lang="en-US" dirty="0"/>
              <a:t>Sophists and debate</a:t>
            </a:r>
          </a:p>
        </p:txBody>
      </p:sp>
      <p:sp>
        <p:nvSpPr>
          <p:cNvPr id="3" name="Content Placeholder 2">
            <a:extLst>
              <a:ext uri="{FF2B5EF4-FFF2-40B4-BE49-F238E27FC236}">
                <a16:creationId xmlns:a16="http://schemas.microsoft.com/office/drawing/2014/main" id="{F1952EE3-8DC0-4070-BAD6-CB42B93F847C}"/>
              </a:ext>
            </a:extLst>
          </p:cNvPr>
          <p:cNvSpPr>
            <a:spLocks noGrp="1"/>
          </p:cNvSpPr>
          <p:nvPr>
            <p:ph sz="quarter" idx="1"/>
          </p:nvPr>
        </p:nvSpPr>
        <p:spPr/>
        <p:txBody>
          <a:bodyPr/>
          <a:lstStyle/>
          <a:p>
            <a:r>
              <a:rPr lang="en-US" dirty="0"/>
              <a:t>Protagoras traveled around Greece and lectured</a:t>
            </a:r>
          </a:p>
          <a:p>
            <a:r>
              <a:rPr lang="en-US" dirty="0"/>
              <a:t>Most philosophical thinkers would found schools, form a brotherhood and a kind of monastic life, have a hidden knowledge for initiates</a:t>
            </a:r>
          </a:p>
          <a:p>
            <a:pPr lvl="1"/>
            <a:r>
              <a:rPr lang="en-US" dirty="0"/>
              <a:t>Not true of Sophists </a:t>
            </a:r>
            <a:r>
              <a:rPr lang="en-US" dirty="0">
                <a:sym typeface="Wingdings" panose="05000000000000000000" pitchFamily="2" charset="2"/>
              </a:rPr>
              <a:t> would argue any opinion, without necessarily advocating any of the conclusions they drew</a:t>
            </a:r>
          </a:p>
          <a:p>
            <a:pPr lvl="1"/>
            <a:r>
              <a:rPr lang="en-US" dirty="0">
                <a:sym typeface="Wingdings" panose="05000000000000000000" pitchFamily="2" charset="2"/>
              </a:rPr>
              <a:t>For those to whom philosophy was a way of life, almost a religion, this seemed immoral</a:t>
            </a:r>
            <a:endParaRPr lang="en-US" dirty="0"/>
          </a:p>
        </p:txBody>
      </p:sp>
    </p:spTree>
    <p:extLst>
      <p:ext uri="{BB962C8B-B14F-4D97-AF65-F5344CB8AC3E}">
        <p14:creationId xmlns:p14="http://schemas.microsoft.com/office/powerpoint/2010/main" val="24610464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52877-B51E-4BAB-9E69-E3EC9B570226}"/>
              </a:ext>
            </a:extLst>
          </p:cNvPr>
          <p:cNvSpPr>
            <a:spLocks noGrp="1"/>
          </p:cNvSpPr>
          <p:nvPr>
            <p:ph type="title"/>
          </p:nvPr>
        </p:nvSpPr>
        <p:spPr/>
        <p:txBody>
          <a:bodyPr/>
          <a:lstStyle/>
          <a:p>
            <a:r>
              <a:rPr lang="en-US" dirty="0"/>
              <a:t>Skepticism</a:t>
            </a:r>
          </a:p>
        </p:txBody>
      </p:sp>
      <p:sp>
        <p:nvSpPr>
          <p:cNvPr id="3" name="Content Placeholder 2">
            <a:extLst>
              <a:ext uri="{FF2B5EF4-FFF2-40B4-BE49-F238E27FC236}">
                <a16:creationId xmlns:a16="http://schemas.microsoft.com/office/drawing/2014/main" id="{869D732A-2F14-4552-98B0-5672E41A0569}"/>
              </a:ext>
            </a:extLst>
          </p:cNvPr>
          <p:cNvSpPr>
            <a:spLocks noGrp="1"/>
          </p:cNvSpPr>
          <p:nvPr>
            <p:ph sz="quarter" idx="1"/>
          </p:nvPr>
        </p:nvSpPr>
        <p:spPr/>
        <p:txBody>
          <a:bodyPr>
            <a:normAutofit fontScale="77500" lnSpcReduction="20000"/>
          </a:bodyPr>
          <a:lstStyle/>
          <a:p>
            <a:r>
              <a:rPr lang="en-US" dirty="0"/>
              <a:t>Pursuit of truth must ignore morality </a:t>
            </a:r>
            <a:r>
              <a:rPr lang="en-US" dirty="0">
                <a:sym typeface="Wingdings" panose="05000000000000000000" pitchFamily="2" charset="2"/>
              </a:rPr>
              <a:t> got given that the truth will edify or improve society</a:t>
            </a:r>
          </a:p>
          <a:p>
            <a:r>
              <a:rPr lang="en-US" dirty="0">
                <a:sym typeface="Wingdings" panose="05000000000000000000" pitchFamily="2" charset="2"/>
              </a:rPr>
              <a:t>Sophists prepared to follow an argument wherever it lead  often it was to skepticism</a:t>
            </a:r>
          </a:p>
          <a:p>
            <a:r>
              <a:rPr lang="en-US" dirty="0">
                <a:sym typeface="Wingdings" panose="05000000000000000000" pitchFamily="2" charset="2"/>
              </a:rPr>
              <a:t>Most of the arguments of the Sophists come through the lens of those who hated them</a:t>
            </a:r>
          </a:p>
          <a:p>
            <a:r>
              <a:rPr lang="en-US" dirty="0">
                <a:sym typeface="Wingdings" panose="05000000000000000000" pitchFamily="2" charset="2"/>
              </a:rPr>
              <a:t>Sophist Gorgias said that nothing exists, and if something did exist it is unknowable  even if knowable to one man, can never communicate it to others</a:t>
            </a:r>
          </a:p>
          <a:p>
            <a:pPr lvl="1"/>
            <a:r>
              <a:rPr lang="en-US" dirty="0"/>
              <a:t>We do not know of his actual arguments, but must have had a logical force behind them that caused the philosophers to take refuge in edification (morality)</a:t>
            </a:r>
          </a:p>
          <a:p>
            <a:pPr lvl="1"/>
            <a:r>
              <a:rPr lang="en-US" dirty="0"/>
              <a:t>Plato would often judge arguments by their moral impact and social consequences</a:t>
            </a:r>
          </a:p>
        </p:txBody>
      </p:sp>
    </p:spTree>
    <p:extLst>
      <p:ext uri="{BB962C8B-B14F-4D97-AF65-F5344CB8AC3E}">
        <p14:creationId xmlns:p14="http://schemas.microsoft.com/office/powerpoint/2010/main" val="32168748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19DF6-BE8E-4D9B-84D3-BB37A6937467}"/>
              </a:ext>
            </a:extLst>
          </p:cNvPr>
          <p:cNvSpPr>
            <a:spLocks noGrp="1"/>
          </p:cNvSpPr>
          <p:nvPr>
            <p:ph type="title"/>
          </p:nvPr>
        </p:nvSpPr>
        <p:spPr/>
        <p:txBody>
          <a:bodyPr>
            <a:normAutofit fontScale="90000"/>
          </a:bodyPr>
          <a:lstStyle/>
          <a:p>
            <a:r>
              <a:rPr lang="en-US" dirty="0"/>
              <a:t>The Capital </a:t>
            </a:r>
            <a:br>
              <a:rPr lang="en-US" dirty="0"/>
            </a:br>
            <a:r>
              <a:rPr lang="en-US" dirty="0"/>
              <a:t>T Truth?</a:t>
            </a:r>
          </a:p>
        </p:txBody>
      </p:sp>
      <p:sp>
        <p:nvSpPr>
          <p:cNvPr id="3" name="Content Placeholder 2">
            <a:extLst>
              <a:ext uri="{FF2B5EF4-FFF2-40B4-BE49-F238E27FC236}">
                <a16:creationId xmlns:a16="http://schemas.microsoft.com/office/drawing/2014/main" id="{6838D569-78CD-4808-B7C7-D649D8A5C880}"/>
              </a:ext>
            </a:extLst>
          </p:cNvPr>
          <p:cNvSpPr>
            <a:spLocks noGrp="1"/>
          </p:cNvSpPr>
          <p:nvPr>
            <p:ph sz="quarter" idx="1"/>
          </p:nvPr>
        </p:nvSpPr>
        <p:spPr>
          <a:xfrm>
            <a:off x="153638" y="3157538"/>
            <a:ext cx="8990362" cy="3471861"/>
          </a:xfrm>
        </p:spPr>
        <p:txBody>
          <a:bodyPr>
            <a:normAutofit lnSpcReduction="10000"/>
          </a:bodyPr>
          <a:lstStyle/>
          <a:p>
            <a:r>
              <a:rPr lang="en-US" dirty="0"/>
              <a:t>Sophists could represent relativism, but could also represent pluralism</a:t>
            </a:r>
          </a:p>
          <a:p>
            <a:r>
              <a:rPr lang="en-US" dirty="0"/>
              <a:t>If the Truth is OUT THERE, then rhetoric and philosophy perhaps stand opposed</a:t>
            </a:r>
          </a:p>
          <a:p>
            <a:r>
              <a:rPr lang="en-US" dirty="0"/>
              <a:t>However, if truth is complicated (even plural?), then to find it we must hear the </a:t>
            </a:r>
            <a:r>
              <a:rPr lang="en-US" dirty="0" err="1"/>
              <a:t>unhearable</a:t>
            </a:r>
            <a:r>
              <a:rPr lang="en-US" dirty="0"/>
              <a:t> and see the </a:t>
            </a:r>
            <a:r>
              <a:rPr lang="en-US" dirty="0" err="1"/>
              <a:t>unseeable</a:t>
            </a:r>
            <a:r>
              <a:rPr lang="en-US" dirty="0"/>
              <a:t>, then rhetoric indispensable part of </a:t>
            </a:r>
            <a:r>
              <a:rPr lang="en-US" dirty="0" err="1"/>
              <a:t>aisthesis</a:t>
            </a:r>
            <a:r>
              <a:rPr lang="en-US" dirty="0"/>
              <a:t> and philosophy</a:t>
            </a:r>
          </a:p>
        </p:txBody>
      </p:sp>
      <p:pic>
        <p:nvPicPr>
          <p:cNvPr id="5122" name="Picture 2" descr="Image result for the truth is out there">
            <a:extLst>
              <a:ext uri="{FF2B5EF4-FFF2-40B4-BE49-F238E27FC236}">
                <a16:creationId xmlns:a16="http://schemas.microsoft.com/office/drawing/2014/main" id="{02F9F844-3388-4D6B-B441-96B57557B5B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19600" y="12405"/>
            <a:ext cx="4570762" cy="29289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5525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6E9C7-C7B3-4FC5-A746-2D39F8013AE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0924349-A579-4B1E-93E7-695B930F0A47}"/>
              </a:ext>
            </a:extLst>
          </p:cNvPr>
          <p:cNvSpPr>
            <a:spLocks noGrp="1"/>
          </p:cNvSpPr>
          <p:nvPr>
            <p:ph sz="quarter" idx="1"/>
          </p:nvPr>
        </p:nvSpPr>
        <p:spPr/>
        <p:txBody>
          <a:bodyPr>
            <a:normAutofit/>
          </a:bodyPr>
          <a:lstStyle/>
          <a:p>
            <a:pPr marL="0" indent="0">
              <a:buNone/>
            </a:pPr>
            <a:r>
              <a:rPr lang="en-US" sz="3600" dirty="0"/>
              <a:t>What is sophistry?</a:t>
            </a:r>
          </a:p>
        </p:txBody>
      </p:sp>
    </p:spTree>
    <p:extLst>
      <p:ext uri="{BB962C8B-B14F-4D97-AF65-F5344CB8AC3E}">
        <p14:creationId xmlns:p14="http://schemas.microsoft.com/office/powerpoint/2010/main" val="32778749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C3404-8BD1-454F-BD26-297911E57D3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076698B-AFA1-4E03-BBBE-72BBAFD5EEB5}"/>
              </a:ext>
            </a:extLst>
          </p:cNvPr>
          <p:cNvSpPr>
            <a:spLocks noGrp="1"/>
          </p:cNvSpPr>
          <p:nvPr>
            <p:ph sz="quarter" idx="1"/>
          </p:nvPr>
        </p:nvSpPr>
        <p:spPr/>
        <p:txBody>
          <a:bodyPr/>
          <a:lstStyle/>
          <a:p>
            <a:endParaRPr lang="en-US"/>
          </a:p>
        </p:txBody>
      </p:sp>
      <p:pic>
        <p:nvPicPr>
          <p:cNvPr id="6146" name="Picture 2" descr="Image result for sophistry meme">
            <a:extLst>
              <a:ext uri="{FF2B5EF4-FFF2-40B4-BE49-F238E27FC236}">
                <a16:creationId xmlns:a16="http://schemas.microsoft.com/office/drawing/2014/main" id="{1C4CF244-8EDD-4DEC-9F29-488B403A80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228600"/>
            <a:ext cx="2590800" cy="259080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6148" name="Picture 4" descr="Image result for sophist meme">
            <a:extLst>
              <a:ext uri="{FF2B5EF4-FFF2-40B4-BE49-F238E27FC236}">
                <a16:creationId xmlns:a16="http://schemas.microsoft.com/office/drawing/2014/main" id="{D96CC4F5-2CAC-4F9F-8A87-4E5CC8929CE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29364" y="152400"/>
            <a:ext cx="3362236" cy="5105400"/>
          </a:xfrm>
          <a:prstGeom prst="rect">
            <a:avLst/>
          </a:prstGeom>
          <a:noFill/>
          <a:extLst>
            <a:ext uri="{909E8E84-426E-40DD-AFC4-6F175D3DCCD1}">
              <a14:hiddenFill xmlns:a14="http://schemas.microsoft.com/office/drawing/2010/main">
                <a:solidFill>
                  <a:srgbClr val="FFFFFF"/>
                </a:solidFill>
              </a14:hiddenFill>
            </a:ext>
          </a:extLst>
        </p:spPr>
      </p:pic>
      <p:pic>
        <p:nvPicPr>
          <p:cNvPr id="6152" name="Picture 8" descr="Image result for sophist meme">
            <a:extLst>
              <a:ext uri="{FF2B5EF4-FFF2-40B4-BE49-F238E27FC236}">
                <a16:creationId xmlns:a16="http://schemas.microsoft.com/office/drawing/2014/main" id="{4EDAB358-7ECF-410F-B4C2-9026EE2F560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2648" y="2825215"/>
            <a:ext cx="4924513" cy="40381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4737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32751-EA83-4EA0-AB09-CD223DBCBDA9}"/>
              </a:ext>
            </a:extLst>
          </p:cNvPr>
          <p:cNvSpPr>
            <a:spLocks noGrp="1"/>
          </p:cNvSpPr>
          <p:nvPr>
            <p:ph type="title"/>
          </p:nvPr>
        </p:nvSpPr>
        <p:spPr/>
        <p:txBody>
          <a:bodyPr/>
          <a:lstStyle/>
          <a:p>
            <a:r>
              <a:rPr lang="en-US" dirty="0"/>
              <a:t>The backlash against reason</a:t>
            </a:r>
          </a:p>
        </p:txBody>
      </p:sp>
      <p:sp>
        <p:nvSpPr>
          <p:cNvPr id="3" name="Content Placeholder 2">
            <a:extLst>
              <a:ext uri="{FF2B5EF4-FFF2-40B4-BE49-F238E27FC236}">
                <a16:creationId xmlns:a16="http://schemas.microsoft.com/office/drawing/2014/main" id="{413F157C-452D-4124-83FA-93D08D84E4AE}"/>
              </a:ext>
            </a:extLst>
          </p:cNvPr>
          <p:cNvSpPr>
            <a:spLocks noGrp="1"/>
          </p:cNvSpPr>
          <p:nvPr>
            <p:ph sz="quarter" idx="1"/>
          </p:nvPr>
        </p:nvSpPr>
        <p:spPr/>
        <p:txBody>
          <a:bodyPr/>
          <a:lstStyle/>
          <a:p>
            <a:r>
              <a:rPr lang="en-US" dirty="0"/>
              <a:t>Major pre-Socratic schools: Milesian, Atomist, etc. espoused reason and science as primary method of inquiry</a:t>
            </a:r>
          </a:p>
          <a:p>
            <a:r>
              <a:rPr lang="en-US" dirty="0"/>
              <a:t>Universe was ordered and unified </a:t>
            </a:r>
            <a:r>
              <a:rPr lang="en-US" dirty="0">
                <a:sym typeface="Wingdings" panose="05000000000000000000" pitchFamily="2" charset="2"/>
              </a:rPr>
              <a:t> can be known through rational inquiry</a:t>
            </a:r>
          </a:p>
          <a:p>
            <a:r>
              <a:rPr lang="en-US" dirty="0">
                <a:sym typeface="Wingdings" panose="05000000000000000000" pitchFamily="2" charset="2"/>
              </a:rPr>
              <a:t>Skeptical movement developed in the Sophists, confronted this rational movement in the 5</a:t>
            </a:r>
            <a:r>
              <a:rPr lang="en-US" baseline="30000" dirty="0">
                <a:sym typeface="Wingdings" panose="05000000000000000000" pitchFamily="2" charset="2"/>
              </a:rPr>
              <a:t>th</a:t>
            </a:r>
            <a:r>
              <a:rPr lang="en-US" dirty="0">
                <a:sym typeface="Wingdings" panose="05000000000000000000" pitchFamily="2" charset="2"/>
              </a:rPr>
              <a:t> century BCE</a:t>
            </a:r>
            <a:endParaRPr lang="en-US" dirty="0"/>
          </a:p>
        </p:txBody>
      </p:sp>
    </p:spTree>
    <p:extLst>
      <p:ext uri="{BB962C8B-B14F-4D97-AF65-F5344CB8AC3E}">
        <p14:creationId xmlns:p14="http://schemas.microsoft.com/office/powerpoint/2010/main" val="3939241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B5768-8D15-4CD5-89BC-725D7FAA0001}"/>
              </a:ext>
            </a:extLst>
          </p:cNvPr>
          <p:cNvSpPr>
            <a:spLocks noGrp="1"/>
          </p:cNvSpPr>
          <p:nvPr>
            <p:ph type="title"/>
          </p:nvPr>
        </p:nvSpPr>
        <p:spPr/>
        <p:txBody>
          <a:bodyPr/>
          <a:lstStyle/>
          <a:p>
            <a:r>
              <a:rPr lang="en-US" dirty="0"/>
              <a:t>Foreigners and Charlatans!</a:t>
            </a:r>
          </a:p>
        </p:txBody>
      </p:sp>
      <p:sp>
        <p:nvSpPr>
          <p:cNvPr id="3" name="Content Placeholder 2">
            <a:extLst>
              <a:ext uri="{FF2B5EF4-FFF2-40B4-BE49-F238E27FC236}">
                <a16:creationId xmlns:a16="http://schemas.microsoft.com/office/drawing/2014/main" id="{1188AD6C-66F6-4EB6-8AE1-F02785BFEE9D}"/>
              </a:ext>
            </a:extLst>
          </p:cNvPr>
          <p:cNvSpPr>
            <a:spLocks noGrp="1"/>
          </p:cNvSpPr>
          <p:nvPr>
            <p:ph sz="quarter" idx="1"/>
          </p:nvPr>
        </p:nvSpPr>
        <p:spPr>
          <a:xfrm>
            <a:off x="122274" y="1600200"/>
            <a:ext cx="5440326" cy="5100598"/>
          </a:xfrm>
        </p:spPr>
        <p:txBody>
          <a:bodyPr>
            <a:normAutofit fontScale="77500" lnSpcReduction="20000"/>
          </a:bodyPr>
          <a:lstStyle/>
          <a:p>
            <a:r>
              <a:rPr lang="en-US" dirty="0"/>
              <a:t>Term “sophist” originally meant “professor”</a:t>
            </a:r>
          </a:p>
          <a:p>
            <a:r>
              <a:rPr lang="en-US" dirty="0"/>
              <a:t>Have come to be hated by philosophers </a:t>
            </a:r>
            <a:r>
              <a:rPr lang="en-US" dirty="0">
                <a:sym typeface="Wingdings" panose="05000000000000000000" pitchFamily="2" charset="2"/>
              </a:rPr>
              <a:t> truth, rhetoric; wisdom, debate</a:t>
            </a:r>
          </a:p>
          <a:p>
            <a:pPr marL="0" indent="0">
              <a:buNone/>
            </a:pPr>
            <a:endParaRPr lang="en-US" dirty="0"/>
          </a:p>
          <a:p>
            <a:pPr marL="0" indent="0">
              <a:buNone/>
            </a:pPr>
            <a:r>
              <a:rPr lang="en-US" dirty="0"/>
              <a:t>Henry Sidgwick (1872) argued that the sophists were:</a:t>
            </a:r>
          </a:p>
          <a:p>
            <a:pPr marL="0" indent="0">
              <a:buNone/>
            </a:pPr>
            <a:r>
              <a:rPr lang="en-US" i="1" dirty="0"/>
              <a:t>a set of charlatans who appeared in Greece in the fifth century, and earned an ample livelihood by imposing on public credulity: professing to teach virtue, they really taught the art of fallacious discourse, and meanwhile propagated immoral practical doctrines...they were there met and overthrown by Socrates, who exposed the hollowness of their rhetoric, and triumphantly defended sound ethical principles against their pernicious sophistries</a:t>
            </a:r>
          </a:p>
        </p:txBody>
      </p:sp>
      <p:pic>
        <p:nvPicPr>
          <p:cNvPr id="1026" name="Picture 2" descr="https://upload.wikimedia.org/wikipedia/commons/c/c1/Salvator_Rosa_-_D%C3%A9mocrite_et_Protagoras.jpg">
            <a:extLst>
              <a:ext uri="{FF2B5EF4-FFF2-40B4-BE49-F238E27FC236}">
                <a16:creationId xmlns:a16="http://schemas.microsoft.com/office/drawing/2014/main" id="{E2513F35-6D97-4A44-ADCC-8EE6BBC43D4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92726" y="1066800"/>
            <a:ext cx="3429000" cy="489533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4C155E1C-DA60-47FE-B043-D7783D398768}"/>
              </a:ext>
            </a:extLst>
          </p:cNvPr>
          <p:cNvSpPr txBox="1"/>
          <p:nvPr/>
        </p:nvSpPr>
        <p:spPr>
          <a:xfrm>
            <a:off x="5725158" y="5962134"/>
            <a:ext cx="3164136" cy="738664"/>
          </a:xfrm>
          <a:prstGeom prst="rect">
            <a:avLst/>
          </a:prstGeom>
          <a:noFill/>
        </p:spPr>
        <p:txBody>
          <a:bodyPr wrap="none" rtlCol="0">
            <a:spAutoFit/>
          </a:bodyPr>
          <a:lstStyle/>
          <a:p>
            <a:r>
              <a:rPr lang="en-US" sz="1400" dirty="0">
                <a:solidFill>
                  <a:schemeClr val="bg1">
                    <a:lumMod val="65000"/>
                  </a:schemeClr>
                </a:solidFill>
              </a:rPr>
              <a:t>Democritus (center) and Protagoras (right)</a:t>
            </a:r>
          </a:p>
          <a:p>
            <a:r>
              <a:rPr lang="en-US" sz="1400" dirty="0">
                <a:solidFill>
                  <a:schemeClr val="bg1">
                    <a:lumMod val="65000"/>
                  </a:schemeClr>
                </a:solidFill>
              </a:rPr>
              <a:t>17th-century painting by </a:t>
            </a:r>
            <a:r>
              <a:rPr lang="en-US" sz="1400" dirty="0" err="1">
                <a:solidFill>
                  <a:schemeClr val="bg1">
                    <a:lumMod val="65000"/>
                  </a:schemeClr>
                </a:solidFill>
              </a:rPr>
              <a:t>Salvator</a:t>
            </a:r>
            <a:r>
              <a:rPr lang="en-US" sz="1400" dirty="0">
                <a:solidFill>
                  <a:schemeClr val="bg1">
                    <a:lumMod val="65000"/>
                  </a:schemeClr>
                </a:solidFill>
              </a:rPr>
              <a:t> Rosa</a:t>
            </a:r>
          </a:p>
          <a:p>
            <a:r>
              <a:rPr lang="en-US" sz="1400" dirty="0">
                <a:solidFill>
                  <a:schemeClr val="bg1">
                    <a:lumMod val="65000"/>
                  </a:schemeClr>
                </a:solidFill>
              </a:rPr>
              <a:t>in Hermitage Museum</a:t>
            </a:r>
          </a:p>
        </p:txBody>
      </p:sp>
    </p:spTree>
    <p:extLst>
      <p:ext uri="{BB962C8B-B14F-4D97-AF65-F5344CB8AC3E}">
        <p14:creationId xmlns:p14="http://schemas.microsoft.com/office/powerpoint/2010/main" val="1069669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D9FDC5-9D81-4FA1-9540-476EDD5456E3}"/>
              </a:ext>
            </a:extLst>
          </p:cNvPr>
          <p:cNvSpPr>
            <a:spLocks noGrp="1"/>
          </p:cNvSpPr>
          <p:nvPr>
            <p:ph type="title"/>
          </p:nvPr>
        </p:nvSpPr>
        <p:spPr/>
        <p:txBody>
          <a:bodyPr>
            <a:normAutofit fontScale="90000"/>
          </a:bodyPr>
          <a:lstStyle/>
          <a:p>
            <a:r>
              <a:rPr lang="en-US" dirty="0"/>
              <a:t>Dangerous, potentially soul-imperiling</a:t>
            </a:r>
          </a:p>
        </p:txBody>
      </p:sp>
      <p:sp>
        <p:nvSpPr>
          <p:cNvPr id="3" name="Content Placeholder 2">
            <a:extLst>
              <a:ext uri="{FF2B5EF4-FFF2-40B4-BE49-F238E27FC236}">
                <a16:creationId xmlns:a16="http://schemas.microsoft.com/office/drawing/2014/main" id="{AD198985-8DFD-434E-BD50-E026B17B8992}"/>
              </a:ext>
            </a:extLst>
          </p:cNvPr>
          <p:cNvSpPr>
            <a:spLocks noGrp="1"/>
          </p:cNvSpPr>
          <p:nvPr>
            <p:ph sz="quarter" idx="1"/>
          </p:nvPr>
        </p:nvSpPr>
        <p:spPr/>
        <p:txBody>
          <a:bodyPr>
            <a:normAutofit/>
          </a:bodyPr>
          <a:lstStyle/>
          <a:p>
            <a:pPr marL="0" indent="0">
              <a:buNone/>
            </a:pPr>
            <a:r>
              <a:rPr lang="en-US" dirty="0"/>
              <a:t>As Robert George (b. 1955) of Princeton observes:</a:t>
            </a:r>
          </a:p>
          <a:p>
            <a:pPr marL="0" indent="0">
              <a:buNone/>
            </a:pPr>
            <a:r>
              <a:rPr lang="en-US" i="1" dirty="0"/>
              <a:t>''The explicit point of the dialogue is to demonstrate the superiority of philosophy (the quest for wisdom and truth) to rhetoric (the art of persuasion in the cause of victory). At a deeper level, it teaches that the worldly honors that one may win by being a good speaker can all too easily erode one's devotion to truth -- a devotion that is critical to our integrity as persons. So rhetorical skills are dangerous, potentially soul-imperiling, gifts.''</a:t>
            </a:r>
          </a:p>
        </p:txBody>
      </p:sp>
    </p:spTree>
    <p:extLst>
      <p:ext uri="{BB962C8B-B14F-4D97-AF65-F5344CB8AC3E}">
        <p14:creationId xmlns:p14="http://schemas.microsoft.com/office/powerpoint/2010/main" val="40233896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21881-B008-4209-9C65-D61B176A7C12}"/>
              </a:ext>
            </a:extLst>
          </p:cNvPr>
          <p:cNvSpPr>
            <a:spLocks noGrp="1"/>
          </p:cNvSpPr>
          <p:nvPr>
            <p:ph type="title"/>
          </p:nvPr>
        </p:nvSpPr>
        <p:spPr/>
        <p:txBody>
          <a:bodyPr>
            <a:normAutofit fontScale="90000"/>
          </a:bodyPr>
          <a:lstStyle/>
          <a:p>
            <a:r>
              <a:rPr lang="en-US" dirty="0"/>
              <a:t>The profession of professor and rhetor</a:t>
            </a:r>
          </a:p>
        </p:txBody>
      </p:sp>
      <p:sp>
        <p:nvSpPr>
          <p:cNvPr id="3" name="Content Placeholder 2">
            <a:extLst>
              <a:ext uri="{FF2B5EF4-FFF2-40B4-BE49-F238E27FC236}">
                <a16:creationId xmlns:a16="http://schemas.microsoft.com/office/drawing/2014/main" id="{224858A4-7784-476F-A82D-CB93AA417810}"/>
              </a:ext>
            </a:extLst>
          </p:cNvPr>
          <p:cNvSpPr>
            <a:spLocks noGrp="1"/>
          </p:cNvSpPr>
          <p:nvPr>
            <p:ph sz="quarter" idx="1"/>
          </p:nvPr>
        </p:nvSpPr>
        <p:spPr>
          <a:xfrm>
            <a:off x="4114800" y="1524000"/>
            <a:ext cx="5000846" cy="5257800"/>
          </a:xfrm>
        </p:spPr>
        <p:txBody>
          <a:bodyPr>
            <a:normAutofit fontScale="77500" lnSpcReduction="20000"/>
          </a:bodyPr>
          <a:lstStyle/>
          <a:p>
            <a:r>
              <a:rPr lang="en-US" dirty="0"/>
              <a:t>Sophists made a living teaching young men things that it was thought would be useful to them in daily and practical life</a:t>
            </a:r>
          </a:p>
          <a:p>
            <a:r>
              <a:rPr lang="en-US" dirty="0"/>
              <a:t>No public education </a:t>
            </a:r>
            <a:r>
              <a:rPr lang="en-US" dirty="0">
                <a:sym typeface="Wingdings" panose="05000000000000000000" pitchFamily="2" charset="2"/>
              </a:rPr>
              <a:t> philosophers generally tutored the wealthy</a:t>
            </a:r>
          </a:p>
          <a:p>
            <a:r>
              <a:rPr lang="en-US" dirty="0">
                <a:sym typeface="Wingdings" panose="05000000000000000000" pitchFamily="2" charset="2"/>
              </a:rPr>
              <a:t>Coached and wrote speeches for the plaintiff and the accused during trials</a:t>
            </a:r>
          </a:p>
          <a:p>
            <a:pPr lvl="1"/>
            <a:r>
              <a:rPr lang="en-US" dirty="0">
                <a:sym typeface="Wingdings" panose="05000000000000000000" pitchFamily="2" charset="2"/>
              </a:rPr>
              <a:t>Judges were selected from the civilian public – more like today’s jury  less specific training than today’s judges and potentially open to more persuasion</a:t>
            </a:r>
          </a:p>
          <a:p>
            <a:pPr lvl="1"/>
            <a:r>
              <a:rPr lang="en-US" dirty="0"/>
              <a:t>Success or failure depended on ability to persuade jury/judges through appealing to popular prejudices</a:t>
            </a:r>
          </a:p>
          <a:p>
            <a:pPr lvl="1"/>
            <a:r>
              <a:rPr lang="en-US" dirty="0"/>
              <a:t>Each (plaintiff and accused) had to deliver for themselves, but many paid rhetoricians to write the speeches for them, or to coach them</a:t>
            </a:r>
          </a:p>
        </p:txBody>
      </p:sp>
      <p:pic>
        <p:nvPicPr>
          <p:cNvPr id="2050" name="Picture 2" descr="Related image">
            <a:extLst>
              <a:ext uri="{FF2B5EF4-FFF2-40B4-BE49-F238E27FC236}">
                <a16:creationId xmlns:a16="http://schemas.microsoft.com/office/drawing/2014/main" id="{5240B875-B993-4C73-BC8E-8E6ADD7E058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354" y="2223977"/>
            <a:ext cx="4183912" cy="323661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4857EB94-FCF1-413F-A916-9123AE4C5EC1}"/>
              </a:ext>
            </a:extLst>
          </p:cNvPr>
          <p:cNvSpPr txBox="1"/>
          <p:nvPr/>
        </p:nvSpPr>
        <p:spPr>
          <a:xfrm>
            <a:off x="527470" y="5485397"/>
            <a:ext cx="3185680" cy="307777"/>
          </a:xfrm>
          <a:prstGeom prst="rect">
            <a:avLst/>
          </a:prstGeom>
          <a:noFill/>
        </p:spPr>
        <p:txBody>
          <a:bodyPr wrap="none" rtlCol="0">
            <a:spAutoFit/>
          </a:bodyPr>
          <a:lstStyle/>
          <a:p>
            <a:r>
              <a:rPr lang="en-US" sz="1400" dirty="0">
                <a:solidFill>
                  <a:schemeClr val="bg1">
                    <a:lumMod val="65000"/>
                  </a:schemeClr>
                </a:solidFill>
              </a:rPr>
              <a:t>Louis J. Lebrun (b. 1844), 'Socrates speaks</a:t>
            </a:r>
          </a:p>
        </p:txBody>
      </p:sp>
    </p:spTree>
    <p:extLst>
      <p:ext uri="{BB962C8B-B14F-4D97-AF65-F5344CB8AC3E}">
        <p14:creationId xmlns:p14="http://schemas.microsoft.com/office/powerpoint/2010/main" val="8914515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9B4534-F4BB-44D2-9233-C4304A414221}"/>
              </a:ext>
            </a:extLst>
          </p:cNvPr>
          <p:cNvSpPr>
            <a:spLocks noGrp="1"/>
          </p:cNvSpPr>
          <p:nvPr>
            <p:ph type="title"/>
          </p:nvPr>
        </p:nvSpPr>
        <p:spPr/>
        <p:txBody>
          <a:bodyPr/>
          <a:lstStyle/>
          <a:p>
            <a:r>
              <a:rPr lang="en-US" dirty="0"/>
              <a:t>Why so hated?</a:t>
            </a:r>
          </a:p>
        </p:txBody>
      </p:sp>
      <p:sp>
        <p:nvSpPr>
          <p:cNvPr id="3" name="Content Placeholder 2">
            <a:extLst>
              <a:ext uri="{FF2B5EF4-FFF2-40B4-BE49-F238E27FC236}">
                <a16:creationId xmlns:a16="http://schemas.microsoft.com/office/drawing/2014/main" id="{908CAF95-3293-4D5F-8BE8-71E64F415B0D}"/>
              </a:ext>
            </a:extLst>
          </p:cNvPr>
          <p:cNvSpPr>
            <a:spLocks noGrp="1"/>
          </p:cNvSpPr>
          <p:nvPr>
            <p:ph sz="quarter" idx="1"/>
          </p:nvPr>
        </p:nvSpPr>
        <p:spPr/>
        <p:txBody>
          <a:bodyPr>
            <a:normAutofit fontScale="85000" lnSpcReduction="20000"/>
          </a:bodyPr>
          <a:lstStyle/>
          <a:p>
            <a:r>
              <a:rPr lang="en-US" dirty="0"/>
              <a:t>Many of the things accused of don’t have much standing today:</a:t>
            </a:r>
          </a:p>
          <a:p>
            <a:pPr lvl="1"/>
            <a:r>
              <a:rPr lang="en-US" dirty="0"/>
              <a:t>Foreigners</a:t>
            </a:r>
          </a:p>
          <a:p>
            <a:pPr lvl="1"/>
            <a:r>
              <a:rPr lang="en-US" dirty="0"/>
              <a:t>Taking pay for teaching</a:t>
            </a:r>
          </a:p>
          <a:p>
            <a:r>
              <a:rPr lang="en-US" dirty="0"/>
              <a:t>Not that they taught for money, but that they would teach </a:t>
            </a:r>
            <a:r>
              <a:rPr lang="en-US" i="1" u="sng" dirty="0"/>
              <a:t>anyone</a:t>
            </a:r>
            <a:r>
              <a:rPr lang="en-US" dirty="0"/>
              <a:t> for money</a:t>
            </a:r>
          </a:p>
          <a:p>
            <a:pPr lvl="1"/>
            <a:r>
              <a:rPr lang="en-US" dirty="0"/>
              <a:t>Led to Socrates (in Xenophon’s account) to accuse them of being prostitutes </a:t>
            </a:r>
            <a:r>
              <a:rPr lang="en-US" dirty="0">
                <a:sym typeface="Wingdings" panose="05000000000000000000" pitchFamily="2" charset="2"/>
              </a:rPr>
              <a:t> aristocratic mindset: only those who deserve to be taught should be taught</a:t>
            </a:r>
          </a:p>
          <a:p>
            <a:r>
              <a:rPr lang="en-US" dirty="0">
                <a:sym typeface="Wingdings" panose="05000000000000000000" pitchFamily="2" charset="2"/>
              </a:rPr>
              <a:t>Sophists countered this view, claiming that training and practice just as important as human nature</a:t>
            </a:r>
          </a:p>
          <a:p>
            <a:r>
              <a:rPr lang="en-US" dirty="0">
                <a:sym typeface="Wingdings" panose="05000000000000000000" pitchFamily="2" charset="2"/>
              </a:rPr>
              <a:t>Reveals tension around egalitarianism vs. elitism; cosmopolitanism vs. tribalism</a:t>
            </a:r>
          </a:p>
        </p:txBody>
      </p:sp>
    </p:spTree>
    <p:extLst>
      <p:ext uri="{BB962C8B-B14F-4D97-AF65-F5344CB8AC3E}">
        <p14:creationId xmlns:p14="http://schemas.microsoft.com/office/powerpoint/2010/main" val="34879221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80402-F252-43B9-BF09-42EE1886D058}"/>
              </a:ext>
            </a:extLst>
          </p:cNvPr>
          <p:cNvSpPr>
            <a:spLocks noGrp="1"/>
          </p:cNvSpPr>
          <p:nvPr>
            <p:ph type="title"/>
          </p:nvPr>
        </p:nvSpPr>
        <p:spPr/>
        <p:txBody>
          <a:bodyPr>
            <a:normAutofit fontScale="90000"/>
          </a:bodyPr>
          <a:lstStyle/>
          <a:p>
            <a:r>
              <a:rPr lang="en-US" dirty="0"/>
              <a:t>Sophism and populism</a:t>
            </a:r>
            <a:br>
              <a:rPr lang="en-US" dirty="0"/>
            </a:br>
            <a:r>
              <a:rPr lang="en-US" sz="2700" dirty="0"/>
              <a:t>Michael Gagarin notes in </a:t>
            </a:r>
            <a:r>
              <a:rPr lang="en-US" sz="2700" i="1" dirty="0"/>
              <a:t>Antiphon the Athenian</a:t>
            </a:r>
            <a:r>
              <a:rPr lang="en-US" sz="2700" dirty="0"/>
              <a:t>:</a:t>
            </a:r>
            <a:endParaRPr lang="en-US" dirty="0"/>
          </a:p>
        </p:txBody>
      </p:sp>
      <p:sp>
        <p:nvSpPr>
          <p:cNvPr id="3" name="Content Placeholder 2">
            <a:extLst>
              <a:ext uri="{FF2B5EF4-FFF2-40B4-BE49-F238E27FC236}">
                <a16:creationId xmlns:a16="http://schemas.microsoft.com/office/drawing/2014/main" id="{490B6BAB-0FFB-45F1-BB86-2F0429D5F6F6}"/>
              </a:ext>
            </a:extLst>
          </p:cNvPr>
          <p:cNvSpPr>
            <a:spLocks noGrp="1"/>
          </p:cNvSpPr>
          <p:nvPr>
            <p:ph sz="quarter" idx="1"/>
          </p:nvPr>
        </p:nvSpPr>
        <p:spPr>
          <a:xfrm>
            <a:off x="0" y="1600200"/>
            <a:ext cx="9067800" cy="2438400"/>
          </a:xfrm>
        </p:spPr>
        <p:txBody>
          <a:bodyPr>
            <a:normAutofit fontScale="77500" lnSpcReduction="20000"/>
          </a:bodyPr>
          <a:lstStyle/>
          <a:p>
            <a:pPr marL="0" indent="0">
              <a:buNone/>
            </a:pPr>
            <a:r>
              <a:rPr lang="en-US" i="1" dirty="0"/>
              <a:t>The Sophists were just as critical, both of earlier writers, especially the poets, and of each other. They also criticize speciﬁc institutions, such as the legal system. But unlike Heraclitus and other </a:t>
            </a:r>
            <a:r>
              <a:rPr lang="en-US" i="1" dirty="0" err="1"/>
              <a:t>Presocratics</a:t>
            </a:r>
            <a:r>
              <a:rPr lang="en-US" i="1" dirty="0"/>
              <a:t>, they do not criticize or belittle people in general for lacking intelligence or for having no comprehension. On the contrary, in the Protagoras, Protagoras defends the practice of allowing everyone a say on matters of public concern. Not all Sophists would go so far, but in contrast to the explicit elitism of the </a:t>
            </a:r>
            <a:r>
              <a:rPr lang="en-US" i="1" dirty="0" err="1"/>
              <a:t>Presocratics</a:t>
            </a:r>
            <a:r>
              <a:rPr lang="en-US" i="1" dirty="0"/>
              <a:t>, the Sophists tend to be more populist, criticizing primarily the views of traditional authorities, not those of ordinary people. </a:t>
            </a:r>
          </a:p>
        </p:txBody>
      </p:sp>
      <p:pic>
        <p:nvPicPr>
          <p:cNvPr id="3076" name="Picture 4" descr="Related image">
            <a:extLst>
              <a:ext uri="{FF2B5EF4-FFF2-40B4-BE49-F238E27FC236}">
                <a16:creationId xmlns:a16="http://schemas.microsoft.com/office/drawing/2014/main" id="{D6DE9F22-9EBE-42B6-B7EE-4848B4D6D6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3779320"/>
            <a:ext cx="5410200" cy="30432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918322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outure">
      <a:dk1>
        <a:sysClr val="windowText" lastClr="000000"/>
      </a:dk1>
      <a:lt1>
        <a:sysClr val="window" lastClr="FFFFFF"/>
      </a:lt1>
      <a:dk2>
        <a:srgbClr val="37302A"/>
      </a:dk2>
      <a:lt2>
        <a:srgbClr val="D0CCB9"/>
      </a:lt2>
      <a:accent1>
        <a:srgbClr val="9E8E5C"/>
      </a:accent1>
      <a:accent2>
        <a:srgbClr val="A09781"/>
      </a:accent2>
      <a:accent3>
        <a:srgbClr val="85776D"/>
      </a:accent3>
      <a:accent4>
        <a:srgbClr val="AEAFA9"/>
      </a:accent4>
      <a:accent5>
        <a:srgbClr val="8D878B"/>
      </a:accent5>
      <a:accent6>
        <a:srgbClr val="6B6149"/>
      </a:accent6>
      <a:hlink>
        <a:srgbClr val="B6A272"/>
      </a:hlink>
      <a:folHlink>
        <a:srgbClr val="8A784F"/>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983</TotalTime>
  <Words>1036</Words>
  <Application>Microsoft Office PowerPoint</Application>
  <PresentationFormat>On-screen Show (4:3)</PresentationFormat>
  <Paragraphs>69</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Tw Cen MT</vt:lpstr>
      <vt:lpstr>Wingdings</vt:lpstr>
      <vt:lpstr>Wingdings 2</vt:lpstr>
      <vt:lpstr>Median</vt:lpstr>
      <vt:lpstr>The Sophists   Dr. Stephanie Spoto sspoto@mpc.edu Monterey Peninsula College</vt:lpstr>
      <vt:lpstr>PowerPoint Presentation</vt:lpstr>
      <vt:lpstr>PowerPoint Presentation</vt:lpstr>
      <vt:lpstr>The backlash against reason</vt:lpstr>
      <vt:lpstr>Foreigners and Charlatans!</vt:lpstr>
      <vt:lpstr>Dangerous, potentially soul-imperiling</vt:lpstr>
      <vt:lpstr>The profession of professor and rhetor</vt:lpstr>
      <vt:lpstr>Why so hated?</vt:lpstr>
      <vt:lpstr>Sophism and populism Michael Gagarin notes in Antiphon the Athenian:</vt:lpstr>
      <vt:lpstr>Truth?</vt:lpstr>
      <vt:lpstr>Man is the measure of things</vt:lpstr>
      <vt:lpstr>Sophists and debate</vt:lpstr>
      <vt:lpstr>Skepticism</vt:lpstr>
      <vt:lpstr>The Capital  T Truth?</vt:lpstr>
    </vt:vector>
  </TitlesOfParts>
  <Company>CSU Monterey Bay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Mysticism &amp; the Ontological Turn  Stephanie Spoto CSU Monterey Bay</dc:title>
  <dc:creator>CSUMB</dc:creator>
  <cp:lastModifiedBy>Elfaki</cp:lastModifiedBy>
  <cp:revision>169</cp:revision>
  <dcterms:created xsi:type="dcterms:W3CDTF">2018-03-26T21:31:23Z</dcterms:created>
  <dcterms:modified xsi:type="dcterms:W3CDTF">2018-10-04T05:13:56Z</dcterms:modified>
</cp:coreProperties>
</file>